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66CC"/>
    <a:srgbClr val="FF33CC"/>
    <a:srgbClr val="CCCCFF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3018" autoAdjust="0"/>
  </p:normalViewPr>
  <p:slideViewPr>
    <p:cSldViewPr snapToGrid="0">
      <p:cViewPr varScale="1">
        <p:scale>
          <a:sx n="57" d="100"/>
          <a:sy n="57" d="100"/>
        </p:scale>
        <p:origin x="13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A2432-7C44-4730-81A6-2DAEFCDB504E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6A717-15E6-441A-A839-83A9C3875FC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301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A2432-7C44-4730-81A6-2DAEFCDB504E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6A717-15E6-441A-A839-83A9C3875FC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349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A2432-7C44-4730-81A6-2DAEFCDB504E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6A717-15E6-441A-A839-83A9C3875FC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948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A2432-7C44-4730-81A6-2DAEFCDB504E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6A717-15E6-441A-A839-83A9C3875FC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902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A2432-7C44-4730-81A6-2DAEFCDB504E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6A717-15E6-441A-A839-83A9C3875FC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676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A2432-7C44-4730-81A6-2DAEFCDB504E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6A717-15E6-441A-A839-83A9C3875FC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672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A2432-7C44-4730-81A6-2DAEFCDB504E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6A717-15E6-441A-A839-83A9C3875FC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121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A2432-7C44-4730-81A6-2DAEFCDB504E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6A717-15E6-441A-A839-83A9C3875FC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083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A2432-7C44-4730-81A6-2DAEFCDB504E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6A717-15E6-441A-A839-83A9C3875FC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096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A2432-7C44-4730-81A6-2DAEFCDB504E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6A717-15E6-441A-A839-83A9C3875FC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34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A2432-7C44-4730-81A6-2DAEFCDB504E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6A717-15E6-441A-A839-83A9C3875FC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242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1A2432-7C44-4730-81A6-2DAEFCDB504E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6A717-15E6-441A-A839-83A9C3875FC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84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66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63980" y="-1303020"/>
            <a:ext cx="9144000" cy="2891789"/>
          </a:xfrm>
          <a:noFill/>
        </p:spPr>
        <p:txBody>
          <a:bodyPr/>
          <a:lstStyle/>
          <a:p>
            <a:r>
              <a:rPr lang="es-ES" dirty="0" smtClean="0">
                <a:solidFill>
                  <a:srgbClr val="FF33CC"/>
                </a:solidFill>
                <a:latin typeface="Baskerville Old Face" panose="02020602080505020303" pitchFamily="18" charset="0"/>
              </a:rPr>
              <a:t>¿Que es </a:t>
            </a:r>
            <a:r>
              <a:rPr lang="es-ES" dirty="0" err="1" smtClean="0">
                <a:solidFill>
                  <a:srgbClr val="FF33CC"/>
                </a:solidFill>
                <a:latin typeface="Baskerville Old Face" panose="02020602080505020303" pitchFamily="18" charset="0"/>
              </a:rPr>
              <a:t>músa</a:t>
            </a:r>
            <a:r>
              <a:rPr lang="es-ES" dirty="0" err="1" smtClean="0">
                <a:solidFill>
                  <a:srgbClr val="FF33CC"/>
                </a:solidFill>
                <a:latin typeface="Baskerville Old Face" panose="02020602080505020303" pitchFamily="18" charset="0"/>
              </a:rPr>
              <a:t>ica</a:t>
            </a:r>
            <a:r>
              <a:rPr lang="es-ES" dirty="0">
                <a:solidFill>
                  <a:srgbClr val="FF33CC"/>
                </a:solidFill>
                <a:latin typeface="Baskerville Old Face" panose="02020602080505020303" pitchFamily="18" charset="0"/>
              </a:rPr>
              <a:t>?</a:t>
            </a:r>
            <a:endParaRPr lang="en-US" dirty="0">
              <a:solidFill>
                <a:srgbClr val="FF33CC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90133" y="1588770"/>
            <a:ext cx="9017847" cy="5269230"/>
          </a:xfrm>
        </p:spPr>
        <p:txBody>
          <a:bodyPr>
            <a:noAutofit/>
          </a:bodyPr>
          <a:lstStyle/>
          <a:p>
            <a:r>
              <a:rPr lang="es-ES" sz="3200" b="1" dirty="0" smtClean="0">
                <a:solidFill>
                  <a:srgbClr val="FF33CC"/>
                </a:solidFill>
                <a:latin typeface="Bahnschrift Light SemiCondensed" panose="020B0502040204020203" pitchFamily="34" charset="0"/>
                <a:ea typeface="+mj-ea"/>
                <a:cs typeface="+mj-cs"/>
              </a:rPr>
              <a:t>La </a:t>
            </a:r>
            <a:r>
              <a:rPr lang="es-ES" sz="3200" b="1" dirty="0" smtClean="0">
                <a:solidFill>
                  <a:srgbClr val="FF33CC"/>
                </a:solidFill>
                <a:latin typeface="Bahnschrift Light SemiCondensed" panose="020B0502040204020203" pitchFamily="34" charset="0"/>
                <a:ea typeface="+mj-ea"/>
                <a:cs typeface="+mj-cs"/>
              </a:rPr>
              <a:t>Música</a:t>
            </a:r>
            <a:r>
              <a:rPr lang="es-ES" sz="3200" b="1" dirty="0" smtClean="0">
                <a:solidFill>
                  <a:srgbClr val="FFCCFF"/>
                </a:solidFill>
                <a:latin typeface="Bahnschrift Light SemiCondensed" panose="020B0502040204020203" pitchFamily="34" charset="0"/>
                <a:ea typeface="+mj-ea"/>
                <a:cs typeface="+mj-cs"/>
              </a:rPr>
              <a:t>: El </a:t>
            </a:r>
            <a:r>
              <a:rPr lang="es-ES" sz="3200" b="1" dirty="0" smtClean="0">
                <a:solidFill>
                  <a:srgbClr val="FFCCFF"/>
                </a:solidFill>
                <a:latin typeface="Bahnschrift Light SemiCondensed" panose="020B0502040204020203" pitchFamily="34" charset="0"/>
                <a:ea typeface="+mj-ea"/>
                <a:cs typeface="+mj-cs"/>
              </a:rPr>
              <a:t> Arte del Sonido La música se define tradicionalmente como el arte de organizar sensible y lógicamente una combinación coherente de sonidos y </a:t>
            </a:r>
            <a:r>
              <a:rPr lang="es-ES" sz="3200" b="1" i="1" dirty="0" smtClean="0">
                <a:solidFill>
                  <a:srgbClr val="FFCCFF"/>
                </a:solidFill>
                <a:latin typeface="Bahnschrift Light SemiCondensed" panose="020B0502040204020203" pitchFamily="34" charset="0"/>
                <a:ea typeface="+mj-ea"/>
                <a:cs typeface="+mj-cs"/>
              </a:rPr>
              <a:t>silencios. Es una manifestación artística y cultural que utiliza la energía del sonido para crear una experiencia estética en quien la escucha A diferencia del habla, la música no necesita palabras para comunicar; utiliza elementos físicos (como la vibración del aire) y elementos psicológicos (como la memoria y la emoción) para conectar con las personas</a:t>
            </a:r>
            <a:r>
              <a:rPr lang="es-ES" sz="3600" b="1" i="1" dirty="0" smtClean="0">
                <a:solidFill>
                  <a:srgbClr val="FFCCFF"/>
                </a:solidFill>
                <a:latin typeface="Bahnschrift Light SemiCondensed" panose="020B0502040204020203" pitchFamily="34" charset="0"/>
                <a:ea typeface="+mj-ea"/>
                <a:cs typeface="+mj-cs"/>
              </a:rPr>
              <a:t>.</a:t>
            </a:r>
            <a:endParaRPr lang="en-US" sz="3600" b="1" i="1" dirty="0">
              <a:solidFill>
                <a:srgbClr val="FFCCFF"/>
              </a:solidFill>
              <a:latin typeface="Bahnschrift Light SemiCondensed" panose="020B0502040204020203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87672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09135" y="406400"/>
            <a:ext cx="9203266" cy="6451600"/>
          </a:xfrm>
        </p:spPr>
        <p:txBody>
          <a:bodyPr>
            <a:normAutofit fontScale="90000"/>
          </a:bodyPr>
          <a:lstStyle/>
          <a:p>
            <a:r>
              <a:rPr lang="es-ES" sz="3200" b="1" dirty="0" smtClean="0">
                <a:solidFill>
                  <a:srgbClr val="FF99CC"/>
                </a:solidFill>
              </a:rPr>
              <a:t>¿Cómo se construye la música?</a:t>
            </a:r>
            <a:br>
              <a:rPr lang="es-ES" sz="3200" b="1" dirty="0" smtClean="0">
                <a:solidFill>
                  <a:srgbClr val="FF99CC"/>
                </a:solidFill>
              </a:rPr>
            </a:br>
            <a:r>
              <a:rPr lang="es-ES" sz="3200" dirty="0" smtClean="0">
                <a:solidFill>
                  <a:srgbClr val="FFCCFF"/>
                </a:solidFill>
              </a:rPr>
              <a:t>Para que una composición sea considerada música y no simplemente "ruido", se apoya en cuatro elementos esenciales:</a:t>
            </a:r>
            <a:br>
              <a:rPr lang="es-ES" sz="3200" dirty="0" smtClean="0">
                <a:solidFill>
                  <a:srgbClr val="FFCCFF"/>
                </a:solidFill>
              </a:rPr>
            </a:br>
            <a:r>
              <a:rPr lang="es-ES" sz="3200" b="1" dirty="0" smtClean="0">
                <a:solidFill>
                  <a:srgbClr val="FF99CC"/>
                </a:solidFill>
              </a:rPr>
              <a:t>La Melodía:</a:t>
            </a:r>
            <a:r>
              <a:rPr lang="es-ES" sz="3200" dirty="0" smtClean="0">
                <a:solidFill>
                  <a:srgbClr val="FF99CC"/>
                </a:solidFill>
              </a:rPr>
              <a:t> </a:t>
            </a:r>
            <a:r>
              <a:rPr lang="es-ES" sz="3200" dirty="0" smtClean="0">
                <a:solidFill>
                  <a:srgbClr val="FFCCFF"/>
                </a:solidFill>
              </a:rPr>
              <a:t>Es el conjunto de sonidos que se perciben como una sola frase. Es la parte "protagonista" que solemos recordar y cantar.</a:t>
            </a:r>
            <a:br>
              <a:rPr lang="es-ES" sz="3200" dirty="0" smtClean="0">
                <a:solidFill>
                  <a:srgbClr val="FFCCFF"/>
                </a:solidFill>
              </a:rPr>
            </a:br>
            <a:r>
              <a:rPr lang="es-ES" sz="3200" b="1" dirty="0" smtClean="0">
                <a:solidFill>
                  <a:srgbClr val="FF99CC"/>
                </a:solidFill>
              </a:rPr>
              <a:t>La Armonía</a:t>
            </a:r>
            <a:r>
              <a:rPr lang="es-ES" sz="3200" b="1" dirty="0" smtClean="0"/>
              <a:t>:</a:t>
            </a:r>
            <a:r>
              <a:rPr lang="es-ES" sz="3200" dirty="0" smtClean="0"/>
              <a:t> </a:t>
            </a:r>
            <a:r>
              <a:rPr lang="es-ES" sz="3200" dirty="0" smtClean="0">
                <a:solidFill>
                  <a:srgbClr val="FFCCFF"/>
                </a:solidFill>
              </a:rPr>
              <a:t>Es la forma de combinar sonidos que suenan simultáneamente. Sirve de base y apoyo para la melodía, dándole profundidad y color.</a:t>
            </a:r>
            <a:br>
              <a:rPr lang="es-ES" sz="3200" dirty="0" smtClean="0">
                <a:solidFill>
                  <a:srgbClr val="FFCCFF"/>
                </a:solidFill>
              </a:rPr>
            </a:br>
            <a:r>
              <a:rPr lang="es-ES" sz="3200" b="1" dirty="0" smtClean="0">
                <a:solidFill>
                  <a:srgbClr val="FF99CC"/>
                </a:solidFill>
              </a:rPr>
              <a:t>El Ritmo:</a:t>
            </a:r>
            <a:r>
              <a:rPr lang="es-ES" sz="3200" dirty="0" smtClean="0">
                <a:solidFill>
                  <a:srgbClr val="FF99CC"/>
                </a:solidFill>
              </a:rPr>
              <a:t> Es la pauta de repetición de sonidos cortos, largos, débiles y fuertes. Es la columna vertebral que ordena la música en el tiempo.</a:t>
            </a:r>
            <a:br>
              <a:rPr lang="es-ES" sz="3200" dirty="0" smtClean="0">
                <a:solidFill>
                  <a:srgbClr val="FF99CC"/>
                </a:solidFill>
              </a:rPr>
            </a:br>
            <a:r>
              <a:rPr lang="es-ES" sz="3200" b="1" dirty="0" smtClean="0">
                <a:solidFill>
                  <a:srgbClr val="FF99CC"/>
                </a:solidFill>
              </a:rPr>
              <a:t>El Matiz:</a:t>
            </a:r>
            <a:r>
              <a:rPr lang="es-ES" sz="3200" dirty="0" smtClean="0">
                <a:solidFill>
                  <a:srgbClr val="FF99CC"/>
                </a:solidFill>
              </a:rPr>
              <a:t> </a:t>
            </a:r>
            <a:r>
              <a:rPr lang="es-ES" sz="3200" dirty="0" smtClean="0">
                <a:solidFill>
                  <a:srgbClr val="FFCCFF"/>
                </a:solidFill>
              </a:rPr>
              <a:t>Son las variaciones de intensidad (volumen) y de interpretación que le dan sentimiento a la pieza.</a:t>
            </a:r>
            <a:br>
              <a:rPr lang="es-ES" sz="3200" dirty="0" smtClean="0">
                <a:solidFill>
                  <a:srgbClr val="FFCCFF"/>
                </a:solidFill>
              </a:rPr>
            </a:br>
            <a:endParaRPr lang="en-US" sz="3200" dirty="0">
              <a:solidFill>
                <a:srgbClr val="FF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764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4589">
              <a:schemeClr val="accent1">
                <a:lumMod val="60000"/>
                <a:lumOff val="40000"/>
              </a:schemeClr>
            </a:gs>
            <a:gs pos="15910">
              <a:schemeClr val="accent1">
                <a:lumMod val="60000"/>
                <a:lumOff val="40000"/>
              </a:schemeClr>
            </a:gs>
            <a:gs pos="0">
              <a:schemeClr val="tx2">
                <a:lumMod val="60000"/>
                <a:lumOff val="40000"/>
              </a:schemeClr>
            </a:gs>
            <a:gs pos="74000">
              <a:schemeClr val="accent1">
                <a:lumMod val="60000"/>
                <a:lumOff val="40000"/>
              </a:schemeClr>
            </a:gs>
            <a:gs pos="83000">
              <a:schemeClr val="accent1">
                <a:lumMod val="60000"/>
                <a:lumOff val="40000"/>
              </a:schemeClr>
            </a:gs>
            <a:gs pos="100000">
              <a:schemeClr val="accent1">
                <a:lumMod val="5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457200"/>
            <a:ext cx="12192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179384" y="0"/>
            <a:ext cx="7941734" cy="6001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0306" rIns="0" bIns="122199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bg2">
                  <a:lumMod val="90000"/>
                </a:schemeClr>
              </a:solidFill>
              <a:effectLst/>
              <a:latin typeface="Google Sans Flex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90000"/>
                  </a:schemeClr>
                </a:solidFill>
                <a:effectLst/>
                <a:latin typeface="Google Sans Flex"/>
              </a:rPr>
              <a:t>Ejemplo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90000"/>
                  </a:schemeClr>
                </a:solidFill>
                <a:effectLst/>
                <a:latin typeface="Google Sans Flex"/>
              </a:rPr>
              <a:t> de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90000"/>
                  </a:schemeClr>
                </a:solidFill>
                <a:effectLst/>
                <a:latin typeface="Google Sans Flex"/>
              </a:rPr>
              <a:t>Artista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90000"/>
                  </a:schemeClr>
                </a:solidFill>
                <a:effectLst/>
                <a:latin typeface="Google Sans Flex"/>
              </a:rPr>
              <a:t>: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90000"/>
                  </a:schemeClr>
                </a:solidFill>
                <a:effectLst/>
                <a:latin typeface="Google Sans Flex"/>
              </a:rPr>
              <a:t>Trueno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90000"/>
                  </a:schemeClr>
                </a:solidFill>
                <a:effectLst/>
                <a:latin typeface="Google Sans Flex"/>
              </a:rPr>
              <a:t>🎤</a:t>
            </a:r>
            <a:endPara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bg2">
                  <a:lumMod val="90000"/>
                </a:schemeClr>
              </a:solidFill>
              <a:effectLst/>
              <a:latin typeface="Google Sans Flex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Mateo Palacios,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conocido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como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Trueno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es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un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rapero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y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músico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argentino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que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nos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ayuda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a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entender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cómo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se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aplica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la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teoría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musical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en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la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vida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real.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1. La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Melodía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y la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Armonía</a:t>
            </a:r>
            <a:endPara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latin typeface="Google Sans Flex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Aunque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Trueno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es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conocido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por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el rap,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en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canciones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como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"</a:t>
            </a:r>
            <a:r>
              <a:rPr kumimoji="0" lang="en-US" altLang="en-US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Mamichula</a:t>
            </a:r>
            <a:r>
              <a:rPr kumimoji="0" lang="en-US" altLang="en-US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"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o </a:t>
            </a:r>
            <a:r>
              <a:rPr kumimoji="0" lang="en-US" altLang="en-US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"Dance Crip"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utiliza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melodías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muy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pegajosas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La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Armonía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: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Sus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productores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usan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acordes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de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géneros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como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el Funk, el Jazz o el Soul para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darle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un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sonido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de "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vieja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escuela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"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pero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moderno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2. El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Ritmo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(Su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punto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más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fuerte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Como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Trueno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empezó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en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el 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Freestyle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su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manejo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del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ritmo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es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increíble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El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ritmo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en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su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música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es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lo que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nos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hace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mover la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cabeza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.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Él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juega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con las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sílabas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de las palabras para que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encajen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justo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con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los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golpes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de la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batería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(el </a:t>
            </a: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beat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3. La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Música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como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Mensaje</a:t>
            </a:r>
            <a:endPara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latin typeface="Google Sans Flex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Recordemos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que la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música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es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un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lenguaje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.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Trueno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usa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su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música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para: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Contar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historias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: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Habla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sobre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su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barrio (La Boca) y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su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familia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Transmitir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identidad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: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En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su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disco </a:t>
            </a:r>
            <a:r>
              <a:rPr kumimoji="0" lang="en-US" altLang="en-US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"Bien o Mal"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usa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sonidos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tradicionales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de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América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Latina para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mostrar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de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dónde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viene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Dato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Curioso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: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Trueno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dice que para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él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, la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música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es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su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mejor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herramienta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para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unir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a las personas y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expresar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lo que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siente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 sin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miedo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Google Sans Flex"/>
              </a:rPr>
              <a:t>.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35" name="Picture 11" descr="Trueno es el rapero argentino que lo peta en España. Así fue su concier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9732" y="457200"/>
            <a:ext cx="3413654" cy="3166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Trueno es el rapero argentino que lo peta en España. Así fue su conciert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9735" y="3911599"/>
            <a:ext cx="3413651" cy="294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568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pPr lvl="3"/>
            <a:endParaRPr lang="en-US" dirty="0" smtClean="0"/>
          </a:p>
          <a:p>
            <a:pPr lvl="3"/>
            <a:endParaRPr lang="en-US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-42333" y="166952"/>
            <a:ext cx="10515600" cy="3834342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Conclusión</a:t>
            </a:r>
            <a:b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s-ES" dirty="0" smtClean="0">
                <a:solidFill>
                  <a:schemeClr val="accent5">
                    <a:lumMod val="75000"/>
                  </a:schemeClr>
                </a:solidFill>
              </a:rPr>
              <a:t>La música es </a:t>
            </a:r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identidad y expresión</a:t>
            </a:r>
            <a:r>
              <a:rPr lang="es-ES" dirty="0" smtClean="0">
                <a:solidFill>
                  <a:schemeClr val="accent5">
                    <a:lumMod val="75000"/>
                  </a:schemeClr>
                </a:solidFill>
              </a:rPr>
              <a:t>. Artistas como </a:t>
            </a:r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Trueno</a:t>
            </a:r>
            <a:r>
              <a:rPr lang="es-ES" dirty="0" smtClean="0">
                <a:solidFill>
                  <a:schemeClr val="accent5">
                    <a:lumMod val="75000"/>
                  </a:schemeClr>
                </a:solidFill>
              </a:rPr>
              <a:t> demuestran que el sonido es la herramienta más poderosa para contar nuestra historia y representar nuestra cultura ante el mundo.</a:t>
            </a:r>
            <a:r>
              <a:rPr lang="es-ES" dirty="0" smtClean="0"/>
              <a:t/>
            </a:r>
            <a:br>
              <a:rPr lang="es-ES" dirty="0" smtClean="0"/>
            </a:br>
            <a:endParaRPr lang="en-US" dirty="0"/>
          </a:p>
        </p:txBody>
      </p:sp>
      <p:pic>
        <p:nvPicPr>
          <p:cNvPr id="2050" name="Picture 2" descr="Pin en Truen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6600" y="3292475"/>
            <a:ext cx="3158067" cy="340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Trueno, Truenito, Mateo Palacios, FMS argentina Perfect Boy, Dope Art ..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7000" y="3292475"/>
            <a:ext cx="3699933" cy="3347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66824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344</Words>
  <Application>Microsoft Office PowerPoint</Application>
  <PresentationFormat>Panorámica</PresentationFormat>
  <Paragraphs>18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1" baseType="lpstr">
      <vt:lpstr>Arial</vt:lpstr>
      <vt:lpstr>Bahnschrift Light SemiCondensed</vt:lpstr>
      <vt:lpstr>Baskerville Old Face</vt:lpstr>
      <vt:lpstr>Calibri</vt:lpstr>
      <vt:lpstr>Calibri Light</vt:lpstr>
      <vt:lpstr>Google Sans Flex</vt:lpstr>
      <vt:lpstr>Tema de Office</vt:lpstr>
      <vt:lpstr>¿Que es músaica?</vt:lpstr>
      <vt:lpstr>¿Cómo se construye la música? Para que una composición sea considerada música y no simplemente "ruido", se apoya en cuatro elementos esenciales: La Melodía: Es el conjunto de sonidos que se perciben como una sola frase. Es la parte "protagonista" que solemos recordar y cantar. La Armonía: Es la forma de combinar sonidos que suenan simultáneamente. Sirve de base y apoyo para la melodía, dándole profundidad y color. El Ritmo: Es la pauta de repetición de sonidos cortos, largos, débiles y fuertes. Es la columna vertebral que ordena la música en el tiempo. El Matiz: Son las variaciones de intensidad (volumen) y de interpretación que le dan sentimiento a la pieza. </vt:lpstr>
      <vt:lpstr>Presentación de PowerPoint</vt:lpstr>
      <vt:lpstr>Conclusión La música es identidad y expresión. Artistas como Trueno demuestran que el sonido es la herramienta más poderosa para contar nuestra historia y representar nuestra cultura ante el mundo.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¿Que es músaica?</dc:title>
  <dc:creator>Coordinador Sep</dc:creator>
  <cp:lastModifiedBy>Coordinador Sep</cp:lastModifiedBy>
  <cp:revision>6</cp:revision>
  <dcterms:created xsi:type="dcterms:W3CDTF">2026-03-11T14:51:23Z</dcterms:created>
  <dcterms:modified xsi:type="dcterms:W3CDTF">2026-03-11T15:52:03Z</dcterms:modified>
</cp:coreProperties>
</file>