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9" d="100"/>
          <a:sy n="89"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8FD3FC6-36BE-4C76-8359-7515FDB293B0}" type="datetimeFigureOut">
              <a:rPr lang="es-MX" smtClean="0"/>
              <a:t>02/04/2026</a:t>
            </a:fld>
            <a:endParaRPr lang="es-MX"/>
          </a:p>
        </p:txBody>
      </p:sp>
      <p:sp>
        <p:nvSpPr>
          <p:cNvPr id="5" name="Footer Placeholder 4"/>
          <p:cNvSpPr>
            <a:spLocks noGrp="1"/>
          </p:cNvSpPr>
          <p:nvPr>
            <p:ph type="ftr" sz="quarter" idx="11"/>
          </p:nvPr>
        </p:nvSpPr>
        <p:spPr>
          <a:xfrm>
            <a:off x="1371600" y="4323845"/>
            <a:ext cx="6400800" cy="365125"/>
          </a:xfrm>
        </p:spPr>
        <p:txBody>
          <a:bodyPr/>
          <a:lstStyle/>
          <a:p>
            <a:endParaRPr lang="es-MX"/>
          </a:p>
        </p:txBody>
      </p:sp>
      <p:sp>
        <p:nvSpPr>
          <p:cNvPr id="6" name="Slide Number Placeholder 5"/>
          <p:cNvSpPr>
            <a:spLocks noGrp="1"/>
          </p:cNvSpPr>
          <p:nvPr>
            <p:ph type="sldNum" sz="quarter" idx="12"/>
          </p:nvPr>
        </p:nvSpPr>
        <p:spPr>
          <a:xfrm>
            <a:off x="8077200" y="1430866"/>
            <a:ext cx="2743200" cy="365125"/>
          </a:xfrm>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4059507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154044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635758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a:xfrm>
            <a:off x="685800" y="379941"/>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9653F6D4-F310-4AEE-9303-C2E185C29524}" type="slidenum">
              <a:rPr lang="es-MX" smtClean="0"/>
              <a:t>‹Nº›</a:t>
            </a:fld>
            <a:endParaRPr lang="es-MX"/>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76101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a:xfrm>
            <a:off x="685800" y="378883"/>
            <a:ext cx="6991492" cy="365125"/>
          </a:xfrm>
        </p:spPr>
        <p:txBody>
          <a:bodyPr/>
          <a:lstStyle/>
          <a:p>
            <a:endParaRPr lang="es-MX"/>
          </a:p>
        </p:txBody>
      </p:sp>
      <p:sp>
        <p:nvSpPr>
          <p:cNvPr id="7" name="Slide Number Placeholder 6"/>
          <p:cNvSpPr>
            <a:spLocks noGrp="1"/>
          </p:cNvSpPr>
          <p:nvPr>
            <p:ph type="sldNum" sz="quarter" idx="12"/>
          </p:nvPr>
        </p:nvSpPr>
        <p:spPr>
          <a:xfrm>
            <a:off x="10862452" y="381000"/>
            <a:ext cx="643748" cy="365125"/>
          </a:xfrm>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771092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58FD3FC6-36BE-4C76-8359-7515FDB293B0}" type="datetimeFigureOut">
              <a:rPr lang="es-MX" smtClean="0"/>
              <a:t>02/04/2026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218372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58FD3FC6-36BE-4C76-8359-7515FDB293B0}" type="datetimeFigureOut">
              <a:rPr lang="es-MX" smtClean="0"/>
              <a:t>02/04/2026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969312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8FD3FC6-36BE-4C76-8359-7515FDB293B0}" type="datetimeFigureOut">
              <a:rPr lang="es-MX" smtClean="0"/>
              <a:t>02/04/2026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930728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8FD3FC6-36BE-4C76-8359-7515FDB293B0}" type="datetimeFigureOut">
              <a:rPr lang="es-MX" smtClean="0"/>
              <a:t>02/04/2026</a:t>
            </a:fld>
            <a:endParaRPr lang="es-MX"/>
          </a:p>
        </p:txBody>
      </p:sp>
      <p:sp>
        <p:nvSpPr>
          <p:cNvPr id="5" name="Footer Placeholder 4"/>
          <p:cNvSpPr>
            <a:spLocks noGrp="1"/>
          </p:cNvSpPr>
          <p:nvPr>
            <p:ph type="ftr" sz="quarter" idx="11"/>
          </p:nvPr>
        </p:nvSpPr>
        <p:spPr>
          <a:xfrm>
            <a:off x="685800" y="381000"/>
            <a:ext cx="6991492" cy="36512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08758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8FD3FC6-36BE-4C76-8359-7515FDB293B0}" type="datetimeFigureOut">
              <a:rPr lang="es-MX" smtClean="0"/>
              <a:t>02/04/2026</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427778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8FD3FC6-36BE-4C76-8359-7515FDB293B0}" type="datetimeFigureOut">
              <a:rPr lang="es-MX" smtClean="0"/>
              <a:t>02/04/2026</a:t>
            </a:fld>
            <a:endParaRPr lang="es-MX"/>
          </a:p>
        </p:txBody>
      </p:sp>
      <p:sp>
        <p:nvSpPr>
          <p:cNvPr id="5" name="Footer Placeholder 4"/>
          <p:cNvSpPr>
            <a:spLocks noGrp="1"/>
          </p:cNvSpPr>
          <p:nvPr>
            <p:ph type="ftr" sz="quarter" idx="11"/>
          </p:nvPr>
        </p:nvSpPr>
        <p:spPr>
          <a:xfrm>
            <a:off x="685800" y="381001"/>
            <a:ext cx="6991492" cy="364065"/>
          </a:xfrm>
        </p:spPr>
        <p:txBody>
          <a:bodyPr/>
          <a:lstStyle/>
          <a:p>
            <a:endParaRPr lang="es-MX"/>
          </a:p>
        </p:txBody>
      </p:sp>
      <p:sp>
        <p:nvSpPr>
          <p:cNvPr id="6" name="Slide Number Placeholder 5"/>
          <p:cNvSpPr>
            <a:spLocks noGrp="1"/>
          </p:cNvSpPr>
          <p:nvPr>
            <p:ph type="sldNum" sz="quarter" idx="12"/>
          </p:nvPr>
        </p:nvSpPr>
        <p:spPr>
          <a:xfrm>
            <a:off x="10862452" y="381000"/>
            <a:ext cx="643748" cy="365125"/>
          </a:xfrm>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403542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1124063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8FD3FC6-36BE-4C76-8359-7515FDB293B0}" type="datetimeFigureOut">
              <a:rPr lang="es-MX" smtClean="0"/>
              <a:t>02/04/2026</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740393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8FD3FC6-36BE-4C76-8359-7515FDB293B0}" type="datetimeFigureOut">
              <a:rPr lang="es-MX" smtClean="0"/>
              <a:t>02/04/2026</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613258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FD3FC6-36BE-4C76-8359-7515FDB293B0}" type="datetimeFigureOut">
              <a:rPr lang="es-MX" smtClean="0"/>
              <a:t>02/04/2026</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978592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2443724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58FD3FC6-36BE-4C76-8359-7515FDB293B0}" type="datetimeFigureOut">
              <a:rPr lang="es-MX" smtClean="0"/>
              <a:t>02/04/2026</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653F6D4-F310-4AEE-9303-C2E185C29524}" type="slidenum">
              <a:rPr lang="es-MX" smtClean="0"/>
              <a:t>‹Nº›</a:t>
            </a:fld>
            <a:endParaRPr lang="es-MX"/>
          </a:p>
        </p:txBody>
      </p:sp>
    </p:spTree>
    <p:extLst>
      <p:ext uri="{BB962C8B-B14F-4D97-AF65-F5344CB8AC3E}">
        <p14:creationId xmlns:p14="http://schemas.microsoft.com/office/powerpoint/2010/main" val="392328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8FD3FC6-36BE-4C76-8359-7515FDB293B0}" type="datetimeFigureOut">
              <a:rPr lang="es-MX" smtClean="0"/>
              <a:t>02/04/2026</a:t>
            </a:fld>
            <a:endParaRPr lang="es-MX"/>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653F6D4-F310-4AEE-9303-C2E185C29524}" type="slidenum">
              <a:rPr lang="es-MX" smtClean="0"/>
              <a:t>‹Nº›</a:t>
            </a:fld>
            <a:endParaRPr lang="es-MX"/>
          </a:p>
        </p:txBody>
      </p:sp>
    </p:spTree>
    <p:extLst>
      <p:ext uri="{BB962C8B-B14F-4D97-AF65-F5344CB8AC3E}">
        <p14:creationId xmlns:p14="http://schemas.microsoft.com/office/powerpoint/2010/main" val="841603168"/>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title"/>
          </p:nvPr>
        </p:nvSpPr>
        <p:spPr>
          <a:xfrm>
            <a:off x="764628" y="1968649"/>
            <a:ext cx="9987455" cy="4137862"/>
          </a:xfrm>
        </p:spPr>
        <p:txBody>
          <a:bodyPr/>
          <a:lstStyle/>
          <a:p>
            <a:r>
              <a:rPr lang="es-MX" dirty="0" smtClean="0"/>
              <a:t>         TIPOS DE CIRCUITOS ELÉCTRICOS</a:t>
            </a:r>
            <a:br>
              <a:rPr lang="es-MX" dirty="0" smtClean="0"/>
            </a:br>
            <a:r>
              <a:rPr lang="es-MX" dirty="0"/>
              <a:t/>
            </a:r>
            <a:br>
              <a:rPr lang="es-MX" dirty="0"/>
            </a:br>
            <a:r>
              <a:rPr lang="es-MX" dirty="0" smtClean="0"/>
              <a:t/>
            </a:r>
            <a:br>
              <a:rPr lang="es-MX" dirty="0" smtClean="0"/>
            </a:br>
            <a:r>
              <a:rPr lang="es-MX" dirty="0" smtClean="0"/>
              <a:t>Montserrat</a:t>
            </a:r>
            <a:r>
              <a:rPr lang="es-MX" dirty="0"/>
              <a:t> r</a:t>
            </a:r>
            <a:r>
              <a:rPr lang="es-MX" dirty="0" smtClean="0"/>
              <a:t>. &amp; Sofía C. 8A</a:t>
            </a:r>
            <a:endParaRPr lang="es-MX" dirty="0"/>
          </a:p>
        </p:txBody>
      </p:sp>
      <p:sp>
        <p:nvSpPr>
          <p:cNvPr id="9" name="Marco 8"/>
          <p:cNvSpPr/>
          <p:nvPr/>
        </p:nvSpPr>
        <p:spPr>
          <a:xfrm>
            <a:off x="2596056" y="2837792"/>
            <a:ext cx="8240110" cy="693684"/>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0" name="Rayo 9"/>
          <p:cNvSpPr/>
          <p:nvPr/>
        </p:nvSpPr>
        <p:spPr>
          <a:xfrm flipH="1">
            <a:off x="10993822" y="2238704"/>
            <a:ext cx="1166649" cy="945930"/>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Rayo 10"/>
          <p:cNvSpPr/>
          <p:nvPr/>
        </p:nvSpPr>
        <p:spPr>
          <a:xfrm>
            <a:off x="388882" y="2070538"/>
            <a:ext cx="1965435" cy="998483"/>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643273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MX" dirty="0" smtClean="0"/>
              <a:t>Los tipos</a:t>
            </a:r>
            <a:endParaRPr lang="es-MX" dirty="0"/>
          </a:p>
        </p:txBody>
      </p:sp>
      <p:pic>
        <p:nvPicPr>
          <p:cNvPr id="6" name="Marcador de contenido 5"/>
          <p:cNvPicPr>
            <a:picLocks noGrp="1" noChangeAspect="1"/>
          </p:cNvPicPr>
          <p:nvPr>
            <p:ph idx="1"/>
          </p:nvPr>
        </p:nvPicPr>
        <p:blipFill>
          <a:blip r:embed="rId2"/>
          <a:stretch>
            <a:fillRect/>
          </a:stretch>
        </p:blipFill>
        <p:spPr>
          <a:xfrm>
            <a:off x="4897821" y="1187669"/>
            <a:ext cx="6726620" cy="4939862"/>
          </a:xfrm>
          <a:prstGeom prst="rect">
            <a:avLst/>
          </a:prstGeom>
        </p:spPr>
      </p:pic>
      <p:sp>
        <p:nvSpPr>
          <p:cNvPr id="5" name="Marcador de texto 4"/>
          <p:cNvSpPr>
            <a:spLocks noGrp="1"/>
          </p:cNvSpPr>
          <p:nvPr>
            <p:ph type="body" sz="half" idx="2"/>
          </p:nvPr>
        </p:nvSpPr>
        <p:spPr/>
        <p:txBody>
          <a:bodyPr/>
          <a:lstStyle/>
          <a:p>
            <a:r>
              <a:rPr lang="es-MX" dirty="0"/>
              <a:t>Los principales tipos de circuitos eléctricos se clasifican por la configuración de sus componentes en serie, paralelo y mixtos. En serie, los elementos se conectan secuencialmente (un camino), mientras que en paralelo se ramifican (varios caminos). Los mixtos combinan ambas configuraciones. También se distinguen por el tipo de corriente: continua (CC) o alterna (CA)</a:t>
            </a:r>
          </a:p>
        </p:txBody>
      </p:sp>
    </p:spTree>
    <p:extLst>
      <p:ext uri="{BB962C8B-B14F-4D97-AF65-F5344CB8AC3E}">
        <p14:creationId xmlns:p14="http://schemas.microsoft.com/office/powerpoint/2010/main" val="3023207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4497" y="483476"/>
            <a:ext cx="4379475" cy="3152609"/>
          </a:xfrm>
        </p:spPr>
        <p:txBody>
          <a:bodyPr>
            <a:normAutofit fontScale="90000"/>
          </a:bodyPr>
          <a:lstStyle/>
          <a:p>
            <a:r>
              <a:rPr lang="es-MX" dirty="0"/>
              <a:t>DIFERENCIA ENTRE</a:t>
            </a:r>
            <a:br>
              <a:rPr lang="es-MX" dirty="0"/>
            </a:br>
            <a:r>
              <a:rPr lang="es-MX" dirty="0"/>
              <a:t>UNO EN SERIE  Y </a:t>
            </a:r>
            <a:br>
              <a:rPr lang="es-MX" dirty="0"/>
            </a:br>
            <a:r>
              <a:rPr lang="es-MX" dirty="0"/>
              <a:t>OTRO </a:t>
            </a:r>
            <a:r>
              <a:rPr lang="es-MX" dirty="0" smtClean="0"/>
              <a:t>PARALELO</a:t>
            </a:r>
            <a:br>
              <a:rPr lang="es-MX" dirty="0" smtClean="0"/>
            </a:br>
            <a:r>
              <a:rPr lang="es-MX" dirty="0" smtClean="0"/>
              <a:t/>
            </a:r>
            <a:br>
              <a:rPr lang="es-MX" dirty="0" smtClean="0"/>
            </a:br>
            <a:r>
              <a:rPr lang="es-MX" dirty="0"/>
              <a:t/>
            </a:r>
            <a:br>
              <a:rPr lang="es-MX" dirty="0"/>
            </a:br>
            <a:r>
              <a:rPr lang="es-MX" dirty="0" smtClean="0"/>
              <a:t/>
            </a:r>
            <a:br>
              <a:rPr lang="es-MX" dirty="0" smtClean="0"/>
            </a:br>
            <a:endParaRPr lang="es-MX" dirty="0"/>
          </a:p>
        </p:txBody>
      </p:sp>
      <p:pic>
        <p:nvPicPr>
          <p:cNvPr id="5" name="Marcador de contenido 4"/>
          <p:cNvPicPr>
            <a:picLocks noGrp="1" noChangeAspect="1"/>
          </p:cNvPicPr>
          <p:nvPr>
            <p:ph idx="1"/>
          </p:nvPr>
        </p:nvPicPr>
        <p:blipFill>
          <a:blip r:embed="rId2"/>
          <a:stretch>
            <a:fillRect/>
          </a:stretch>
        </p:blipFill>
        <p:spPr>
          <a:xfrm>
            <a:off x="12023460" y="2028990"/>
            <a:ext cx="45719" cy="1115665"/>
          </a:xfrm>
          <a:prstGeom prst="rect">
            <a:avLst/>
          </a:prstGeom>
        </p:spPr>
      </p:pic>
      <p:sp>
        <p:nvSpPr>
          <p:cNvPr id="4" name="Marcador de texto 3"/>
          <p:cNvSpPr>
            <a:spLocks noGrp="1"/>
          </p:cNvSpPr>
          <p:nvPr>
            <p:ph type="body" sz="half" idx="2"/>
          </p:nvPr>
        </p:nvSpPr>
        <p:spPr>
          <a:xfrm>
            <a:off x="322729" y="2151530"/>
            <a:ext cx="4249271" cy="4072571"/>
          </a:xfrm>
        </p:spPr>
        <p:txBody>
          <a:bodyPr>
            <a:normAutofit fontScale="77500" lnSpcReduction="20000"/>
          </a:bodyPr>
          <a:lstStyle/>
          <a:p>
            <a:r>
              <a:rPr lang="es-MX" dirty="0"/>
              <a:t>La diferencia entre un circuito eléctrico en serie y en paralelo se puede resumir en los siguientes puntos:</a:t>
            </a:r>
          </a:p>
          <a:p>
            <a:r>
              <a:rPr lang="es-MX" dirty="0"/>
              <a:t>Conexión: En un circuito en serie, los componentes están conectados uno tras otro, mientras que en un circuito en paralelo, los componentes están conectados en ramas separadas. </a:t>
            </a:r>
          </a:p>
          <a:p>
            <a:endParaRPr lang="es-MX" dirty="0"/>
          </a:p>
          <a:p>
            <a:r>
              <a:rPr lang="es-MX" dirty="0"/>
              <a:t>Corriente: En un circuito en serie, la misma corriente fluye a través de todos los componentes, mientras que en un circuito en paralelo, la corriente se divide entre los diferentes caminos. </a:t>
            </a:r>
          </a:p>
          <a:p>
            <a:endParaRPr lang="es-MX" dirty="0"/>
          </a:p>
          <a:p>
            <a:r>
              <a:rPr lang="es-MX" dirty="0"/>
              <a:t>Voltaje: En un circuito en serie, el voltaje total se divide entre los componentes, mientras que en un circuito en paralelo, cada componente recibe el mismo voltaje. </a:t>
            </a:r>
          </a:p>
          <a:p>
            <a:endParaRPr lang="es-MX" dirty="0"/>
          </a:p>
          <a:p>
            <a:r>
              <a:rPr lang="es-MX" dirty="0"/>
              <a:t>Resistencia: La resistencia total en un circuito en serie es la suma de las resistencias individuales, mientras que en un circuito en paralelo, la resistencia total es menor que la resistencia más baja de los componentes</a:t>
            </a:r>
          </a:p>
        </p:txBody>
      </p:sp>
      <p:pic>
        <p:nvPicPr>
          <p:cNvPr id="6" name="Imagen 5"/>
          <p:cNvPicPr>
            <a:picLocks noChangeAspect="1"/>
          </p:cNvPicPr>
          <p:nvPr/>
        </p:nvPicPr>
        <p:blipFill>
          <a:blip r:embed="rId2"/>
          <a:stretch>
            <a:fillRect/>
          </a:stretch>
        </p:blipFill>
        <p:spPr>
          <a:xfrm>
            <a:off x="5191832" y="6781644"/>
            <a:ext cx="2017951" cy="1115665"/>
          </a:xfrm>
          <a:prstGeom prst="rect">
            <a:avLst/>
          </a:prstGeom>
        </p:spPr>
      </p:pic>
      <p:pic>
        <p:nvPicPr>
          <p:cNvPr id="7" name="Imagen 6"/>
          <p:cNvPicPr>
            <a:picLocks noChangeAspect="1"/>
          </p:cNvPicPr>
          <p:nvPr/>
        </p:nvPicPr>
        <p:blipFill>
          <a:blip r:embed="rId2"/>
          <a:stretch>
            <a:fillRect/>
          </a:stretch>
        </p:blipFill>
        <p:spPr>
          <a:xfrm flipV="1">
            <a:off x="634597" y="6224101"/>
            <a:ext cx="2017951" cy="47607"/>
          </a:xfrm>
          <a:prstGeom prst="rect">
            <a:avLst/>
          </a:prstGeom>
        </p:spPr>
      </p:pic>
      <p:pic>
        <p:nvPicPr>
          <p:cNvPr id="8" name="Imagen 7"/>
          <p:cNvPicPr>
            <a:picLocks noChangeAspect="1"/>
          </p:cNvPicPr>
          <p:nvPr/>
        </p:nvPicPr>
        <p:blipFill>
          <a:blip r:embed="rId3"/>
          <a:stretch>
            <a:fillRect/>
          </a:stretch>
        </p:blipFill>
        <p:spPr>
          <a:xfrm>
            <a:off x="4710112" y="478963"/>
            <a:ext cx="6155112" cy="5659077"/>
          </a:xfrm>
          <a:prstGeom prst="rect">
            <a:avLst/>
          </a:prstGeom>
        </p:spPr>
      </p:pic>
    </p:spTree>
    <p:extLst>
      <p:ext uri="{BB962C8B-B14F-4D97-AF65-F5344CB8AC3E}">
        <p14:creationId xmlns:p14="http://schemas.microsoft.com/office/powerpoint/2010/main" val="3467519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MX" dirty="0" smtClean="0"/>
              <a:t>Chao compañeros y compañeras</a:t>
            </a:r>
            <a:r>
              <a:rPr lang="es-MX" smtClean="0"/>
              <a:t/>
            </a:r>
            <a:br>
              <a:rPr lang="es-MX" smtClean="0"/>
            </a:br>
            <a:endParaRPr lang="es-MX" dirty="0"/>
          </a:p>
        </p:txBody>
      </p:sp>
    </p:spTree>
    <p:extLst>
      <p:ext uri="{BB962C8B-B14F-4D97-AF65-F5344CB8AC3E}">
        <p14:creationId xmlns:p14="http://schemas.microsoft.com/office/powerpoint/2010/main" val="1849222757"/>
      </p:ext>
    </p:extLst>
  </p:cSld>
  <p:clrMapOvr>
    <a:masterClrMapping/>
  </p:clrMapOvr>
</p:sld>
</file>

<file path=ppt/theme/theme1.xml><?xml version="1.0" encoding="utf-8"?>
<a:theme xmlns:a="http://schemas.openxmlformats.org/drawingml/2006/main" name="Estela de condensación">
  <a:themeElements>
    <a:clrScheme name="Estela de condensació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Estela de condensació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tela de condensació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TM04033937[[fn=Estela de condensación]]</Template>
  <TotalTime>32</TotalTime>
  <Words>238</Words>
  <Application>Microsoft Office PowerPoint</Application>
  <PresentationFormat>Panorámica</PresentationFormat>
  <Paragraphs>13</Paragraphs>
  <Slides>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vt:i4>
      </vt:variant>
    </vt:vector>
  </HeadingPairs>
  <TitlesOfParts>
    <vt:vector size="7" baseType="lpstr">
      <vt:lpstr>Arial</vt:lpstr>
      <vt:lpstr>Century Gothic</vt:lpstr>
      <vt:lpstr>Estela de condensación</vt:lpstr>
      <vt:lpstr>         TIPOS DE CIRCUITOS ELÉCTRICOS   Montserrat r. &amp; Sofía C. 8A</vt:lpstr>
      <vt:lpstr>Los tipos</vt:lpstr>
      <vt:lpstr>DIFERENCIA ENTRE UNO EN SERIE  Y  OTRO PARALELO    </vt:lpstr>
      <vt:lpstr>Chao compañeros y compañeras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TIPOS DE CIRCUITOS ELÉCTRICOS</dc:title>
  <dc:creator>ENLACES15</dc:creator>
  <cp:lastModifiedBy>ENLACES15</cp:lastModifiedBy>
  <cp:revision>4</cp:revision>
  <dcterms:created xsi:type="dcterms:W3CDTF">2026-04-02T14:48:13Z</dcterms:created>
  <dcterms:modified xsi:type="dcterms:W3CDTF">2026-04-02T15:20:55Z</dcterms:modified>
</cp:coreProperties>
</file>